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handoutMasterIdLst>
    <p:handoutMasterId r:id="rId12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9296400" cy="7010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6" autoAdjust="0"/>
    <p:restoredTop sz="94660"/>
  </p:normalViewPr>
  <p:slideViewPr>
    <p:cSldViewPr snapToGrid="0">
      <p:cViewPr varScale="1">
        <p:scale>
          <a:sx n="41" d="100"/>
          <a:sy n="41" d="100"/>
        </p:scale>
        <p:origin x="84" y="8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028440" cy="351737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809" y="1"/>
            <a:ext cx="4028440" cy="351737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B40E092-0E23-403D-9644-A6DDEBDC5275}" type="datetimeFigureOut">
              <a:rPr lang="en-US" smtClean="0"/>
              <a:t>2/19/2025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58664"/>
            <a:ext cx="4028440" cy="351736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809" y="6658664"/>
            <a:ext cx="4028440" cy="351736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F4DFC27-F192-4647-AF35-9B43630C9C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4937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Trebuchet MS" panose="020B0603020202020204" pitchFamily="34" charset="0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Trebuchet MS" panose="020B0603020202020204" pitchFamily="34" charset="0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Trebuchet MS" panose="020B0603020202020204" pitchFamily="34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Trebuchet MS" panose="020B0603020202020204" pitchFamily="34" charset="0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Trebuchet MS" panose="020B0603020202020204" pitchFamily="34" charset="0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2/19/2025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2/19/2025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2/19/2025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2/19/2025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2/19/2025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2/19/2025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2/19/2025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2/19/2025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nam12.safelinks.protection.outlook.com/?url=https%3A%2F%2Fmdek12.org%2Fjrotc%2Fmilitarystarschool%2F&amp;data=05%7C02%7Cpmcknight%40jackson.k12.ms.us%7C37fdb21ed80d47f7461608dd49e9e2e7%7Cb0d7dadf39df4e2c8ff6f5256d542f94%7C0%7C0%7C638747991064654646%7CUnknown%7CTWFpbGZsb3d8eyJFbXB0eU1hcGkiOnRydWUsIlYiOiIwLjAuMDAwMCIsIlAiOiJXaW4zMiIsIkFOIjoiTWFpbCIsIldUIjoyfQ%3D%3D%7C0%7C%7C%7C&amp;sdata=tat0PqfvHRRM9ryHe8eQLWyrK0YrzvhW0JQoNbZq7Do%3D&amp;reserved=0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mailto:militarystarschool@mdek12.org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77332" y="1411111"/>
            <a:ext cx="9019823" cy="1646302"/>
          </a:xfrm>
        </p:spPr>
        <p:txBody>
          <a:bodyPr/>
          <a:lstStyle/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Military Star School Program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8978" y="3260610"/>
            <a:ext cx="9268178" cy="2395687"/>
          </a:xfrm>
        </p:spPr>
        <p:txBody>
          <a:bodyPr>
            <a:noAutofit/>
          </a:bodyPr>
          <a:lstStyle/>
          <a:p>
            <a:r>
              <a:rPr lang="en-US" sz="28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Why does it matter at </a:t>
            </a:r>
            <a:r>
              <a:rPr lang="en-US" sz="28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Provine</a:t>
            </a:r>
            <a:r>
              <a:rPr lang="en-US" sz="28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High School</a:t>
            </a:r>
          </a:p>
          <a:p>
            <a:r>
              <a:rPr lang="en-US" sz="2400" b="1" dirty="0">
                <a:solidFill>
                  <a:schemeClr val="tx1"/>
                </a:solidFill>
              </a:rPr>
              <a:t>Title:</a:t>
            </a:r>
            <a:r>
              <a:rPr lang="en-US" sz="2400" dirty="0">
                <a:solidFill>
                  <a:schemeClr val="tx1"/>
                </a:solidFill>
              </a:rPr>
              <a:t> </a:t>
            </a:r>
            <a:r>
              <a:rPr lang="en-US" sz="2400" i="1" dirty="0">
                <a:solidFill>
                  <a:schemeClr val="tx1"/>
                </a:solidFill>
              </a:rPr>
              <a:t>Executive Order 1561 &amp; the Military Star School Program</a:t>
            </a:r>
            <a:endParaRPr lang="en-US" sz="2400" dirty="0">
              <a:solidFill>
                <a:schemeClr val="tx1"/>
              </a:solidFill>
            </a:endParaRPr>
          </a:p>
          <a:p>
            <a:r>
              <a:rPr lang="en-US" sz="2400" b="1" dirty="0">
                <a:solidFill>
                  <a:schemeClr val="tx1"/>
                </a:solidFill>
              </a:rPr>
              <a:t>Subtitle:</a:t>
            </a:r>
            <a:r>
              <a:rPr lang="en-US" sz="2400" dirty="0">
                <a:solidFill>
                  <a:schemeClr val="tx1"/>
                </a:solidFill>
              </a:rPr>
              <a:t> </a:t>
            </a:r>
            <a:r>
              <a:rPr lang="en-US" sz="2400" i="1" dirty="0">
                <a:solidFill>
                  <a:schemeClr val="tx1"/>
                </a:solidFill>
              </a:rPr>
              <a:t>Supporting Mississippi’s Military-Connected Students</a:t>
            </a:r>
            <a:endParaRPr lang="en-US" sz="2400" dirty="0">
              <a:solidFill>
                <a:schemeClr val="tx1"/>
              </a:solidFill>
            </a:endParaRPr>
          </a:p>
          <a:p>
            <a:r>
              <a:rPr lang="en-US" sz="2400" b="1" dirty="0">
                <a:solidFill>
                  <a:schemeClr val="tx1"/>
                </a:solidFill>
              </a:rPr>
              <a:t>Presented by:</a:t>
            </a:r>
            <a:r>
              <a:rPr lang="en-US" sz="2400" dirty="0">
                <a:solidFill>
                  <a:schemeClr val="tx1"/>
                </a:solidFill>
              </a:rPr>
              <a:t> </a:t>
            </a:r>
            <a:r>
              <a:rPr lang="en-US" sz="2400" dirty="0" smtClean="0">
                <a:solidFill>
                  <a:schemeClr val="tx1"/>
                </a:solidFill>
              </a:rPr>
              <a:t>CPT </a:t>
            </a:r>
            <a:r>
              <a:rPr lang="en-US" sz="2400" dirty="0" err="1" smtClean="0">
                <a:solidFill>
                  <a:schemeClr val="tx1"/>
                </a:solidFill>
              </a:rPr>
              <a:t>Tashe’wa</a:t>
            </a:r>
            <a:r>
              <a:rPr lang="en-US" sz="2400" dirty="0" smtClean="0">
                <a:solidFill>
                  <a:schemeClr val="tx1"/>
                </a:solidFill>
              </a:rPr>
              <a:t> Hill</a:t>
            </a:r>
          </a:p>
          <a:p>
            <a:r>
              <a:rPr lang="en-US" sz="2400" b="1" dirty="0" smtClean="0">
                <a:solidFill>
                  <a:schemeClr val="tx1"/>
                </a:solidFill>
              </a:rPr>
              <a:t>Date</a:t>
            </a:r>
            <a:r>
              <a:rPr lang="en-US" sz="2400" b="1" dirty="0" smtClean="0">
                <a:solidFill>
                  <a:schemeClr val="tx1"/>
                </a:solidFill>
              </a:rPr>
              <a:t>: February 14, 2025</a:t>
            </a:r>
            <a:endParaRPr lang="en-US" sz="2400" dirty="0">
              <a:solidFill>
                <a:schemeClr val="tx1"/>
              </a:solidFill>
            </a:endParaRPr>
          </a:p>
          <a:p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501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375678"/>
          </a:xfrm>
        </p:spPr>
        <p:txBody>
          <a:bodyPr>
            <a:normAutofit/>
          </a:bodyPr>
          <a:lstStyle/>
          <a:p>
            <a:r>
              <a:rPr lang="en-US" sz="2400" dirty="0"/>
              <a:t>Schools </a:t>
            </a:r>
            <a:r>
              <a:rPr lang="en-US" sz="2400" b="1" dirty="0"/>
              <a:t>can make a difference</a:t>
            </a:r>
            <a:r>
              <a:rPr lang="en-US" sz="2400" dirty="0"/>
              <a:t> in the lives of military-connected </a:t>
            </a:r>
            <a:r>
              <a:rPr lang="en-US" sz="2400" dirty="0" smtClean="0"/>
              <a:t>children</a:t>
            </a:r>
          </a:p>
          <a:p>
            <a:endParaRPr lang="en-US" sz="2400" dirty="0"/>
          </a:p>
          <a:p>
            <a:r>
              <a:rPr lang="en-US" sz="2400" dirty="0"/>
              <a:t>Encouragement to </a:t>
            </a:r>
            <a:r>
              <a:rPr lang="en-US" sz="2400" b="1" dirty="0"/>
              <a:t>apply for the Military Star School </a:t>
            </a:r>
            <a:r>
              <a:rPr lang="en-US" sz="2400" b="1" dirty="0" smtClean="0"/>
              <a:t>Program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400" b="1" dirty="0"/>
              <a:t>More info </a:t>
            </a:r>
            <a:r>
              <a:rPr lang="en-US" sz="2400" b="1" dirty="0" smtClean="0"/>
              <a:t>&amp; resources:</a:t>
            </a:r>
          </a:p>
          <a:p>
            <a:pPr marL="0" indent="0">
              <a:buNone/>
            </a:pPr>
            <a:r>
              <a:rPr lang="en-US" sz="2400" dirty="0" smtClean="0"/>
              <a:t> </a:t>
            </a:r>
            <a:r>
              <a:rPr lang="en-US" sz="2400" dirty="0" smtClean="0">
                <a:hlinkClick r:id="rId2" tooltip="Original URL: https://mdek12.org/jrotc/militarystarschool/. Click or tap if you trust this link."/>
              </a:rPr>
              <a:t>https://mdek12.org/jrotc/militarystarschool/</a:t>
            </a:r>
            <a:endParaRPr lang="en-US" sz="2400" dirty="0" smtClean="0"/>
          </a:p>
          <a:p>
            <a:endParaRPr lang="en-US" sz="2400" dirty="0"/>
          </a:p>
        </p:txBody>
      </p:sp>
      <p:sp>
        <p:nvSpPr>
          <p:cNvPr id="4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77334" y="916057"/>
            <a:ext cx="5758308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40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rebuchet MS" panose="020B0603020202020204" pitchFamily="34" charset="0"/>
              </a:rPr>
              <a:t>Conclusion &amp; Next Steps</a:t>
            </a:r>
          </a:p>
        </p:txBody>
      </p:sp>
    </p:spTree>
    <p:extLst>
      <p:ext uri="{BB962C8B-B14F-4D97-AF65-F5344CB8AC3E}">
        <p14:creationId xmlns:p14="http://schemas.microsoft.com/office/powerpoint/2010/main" val="1641579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Signed by Governor Tate Reeves on </a:t>
            </a:r>
            <a:r>
              <a:rPr lang="en-US" sz="2400" b="1" dirty="0"/>
              <a:t>February 21, </a:t>
            </a:r>
            <a:r>
              <a:rPr lang="en-US" sz="2400" b="1" dirty="0" smtClean="0"/>
              <a:t>2022</a:t>
            </a:r>
          </a:p>
          <a:p>
            <a:endParaRPr lang="en-US" sz="2400" dirty="0"/>
          </a:p>
          <a:p>
            <a:r>
              <a:rPr lang="en-US" sz="2400" dirty="0"/>
              <a:t>Aims to support </a:t>
            </a:r>
            <a:r>
              <a:rPr lang="en-US" sz="2400" b="1" dirty="0"/>
              <a:t>military-connected students</a:t>
            </a:r>
            <a:r>
              <a:rPr lang="en-US" sz="2400" dirty="0"/>
              <a:t> across </a:t>
            </a:r>
            <a:r>
              <a:rPr lang="en-US" sz="2400" dirty="0" smtClean="0"/>
              <a:t>Mississippi</a:t>
            </a:r>
          </a:p>
          <a:p>
            <a:endParaRPr lang="en-US" sz="2400" dirty="0"/>
          </a:p>
          <a:p>
            <a:r>
              <a:rPr lang="en-US" sz="2400" dirty="0"/>
              <a:t>Establishes the </a:t>
            </a:r>
            <a:r>
              <a:rPr lang="en-US" sz="2400" b="1" dirty="0"/>
              <a:t>Military Star School Program</a:t>
            </a:r>
            <a:r>
              <a:rPr lang="en-US" sz="2400" dirty="0"/>
              <a:t> to recognize schools that meet key criteria</a:t>
            </a:r>
          </a:p>
          <a:p>
            <a:endParaRPr lang="en-US" sz="2400" dirty="0"/>
          </a:p>
        </p:txBody>
      </p:sp>
      <p:sp>
        <p:nvSpPr>
          <p:cNvPr id="4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77334" y="916057"/>
            <a:ext cx="825258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40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</a:rPr>
              <a:t>Background - Executive Order 1561</a:t>
            </a:r>
          </a:p>
        </p:txBody>
      </p:sp>
    </p:spTree>
    <p:extLst>
      <p:ext uri="{BB962C8B-B14F-4D97-AF65-F5344CB8AC3E}">
        <p14:creationId xmlns:p14="http://schemas.microsoft.com/office/powerpoint/2010/main" val="3743246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Mississippi has a </a:t>
            </a:r>
            <a:r>
              <a:rPr lang="en-US" sz="2400" b="1" dirty="0"/>
              <a:t>significant military presence</a:t>
            </a:r>
            <a:r>
              <a:rPr lang="en-US" sz="2400" dirty="0"/>
              <a:t>, including active-duty, National Guard, and Reserve </a:t>
            </a:r>
            <a:r>
              <a:rPr lang="en-US" sz="2400" dirty="0" smtClean="0"/>
              <a:t>members</a:t>
            </a:r>
          </a:p>
          <a:p>
            <a:endParaRPr lang="en-US" sz="2400" dirty="0"/>
          </a:p>
          <a:p>
            <a:r>
              <a:rPr lang="en-US" sz="2400" dirty="0"/>
              <a:t>Military children face </a:t>
            </a:r>
            <a:r>
              <a:rPr lang="en-US" sz="2400" b="1" dirty="0"/>
              <a:t>frequent school transitions</a:t>
            </a:r>
            <a:r>
              <a:rPr lang="en-US" sz="2400" dirty="0"/>
              <a:t>, often leading to academic and social </a:t>
            </a:r>
            <a:r>
              <a:rPr lang="en-US" sz="2400" dirty="0" smtClean="0"/>
              <a:t>challenges</a:t>
            </a:r>
          </a:p>
          <a:p>
            <a:endParaRPr lang="en-US" sz="2400" dirty="0"/>
          </a:p>
          <a:p>
            <a:r>
              <a:rPr lang="en-US" sz="2400" dirty="0"/>
              <a:t>Schools play a </a:t>
            </a:r>
            <a:r>
              <a:rPr lang="en-US" sz="2400" b="1" dirty="0"/>
              <a:t>critical role</a:t>
            </a:r>
            <a:r>
              <a:rPr lang="en-US" sz="2400" dirty="0"/>
              <a:t> in ensuring a smooth transition for these students</a:t>
            </a:r>
          </a:p>
          <a:p>
            <a:endParaRPr lang="en-US" sz="2400" dirty="0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77334" y="916057"/>
            <a:ext cx="411555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40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rebuchet MS" panose="020B0603020202020204" pitchFamily="34" charset="0"/>
              </a:rPr>
              <a:t>Why This Matters</a:t>
            </a:r>
          </a:p>
        </p:txBody>
      </p:sp>
    </p:spTree>
    <p:extLst>
      <p:ext uri="{BB962C8B-B14F-4D97-AF65-F5344CB8AC3E}">
        <p14:creationId xmlns:p14="http://schemas.microsoft.com/office/powerpoint/2010/main" val="161073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Recognizes </a:t>
            </a:r>
            <a:r>
              <a:rPr lang="en-US" sz="2400" b="1" dirty="0"/>
              <a:t>schools that actively support military </a:t>
            </a:r>
            <a:r>
              <a:rPr lang="en-US" sz="2400" b="1" dirty="0" smtClean="0"/>
              <a:t>students</a:t>
            </a:r>
          </a:p>
          <a:p>
            <a:endParaRPr lang="en-US" sz="2400" dirty="0"/>
          </a:p>
          <a:p>
            <a:r>
              <a:rPr lang="en-US" sz="2400" dirty="0"/>
              <a:t>Provides </a:t>
            </a:r>
            <a:r>
              <a:rPr lang="en-US" sz="2400" b="1" dirty="0"/>
              <a:t>training and resources</a:t>
            </a:r>
            <a:r>
              <a:rPr lang="en-US" sz="2400" dirty="0"/>
              <a:t> to school </a:t>
            </a:r>
            <a:r>
              <a:rPr lang="en-US" sz="2400" dirty="0" smtClean="0"/>
              <a:t>staff</a:t>
            </a:r>
          </a:p>
          <a:p>
            <a:endParaRPr lang="en-US" sz="2400" dirty="0"/>
          </a:p>
          <a:p>
            <a:r>
              <a:rPr lang="en-US" sz="2400" dirty="0"/>
              <a:t>Strengthens </a:t>
            </a:r>
            <a:r>
              <a:rPr lang="en-US" sz="2400" b="1" dirty="0"/>
              <a:t>communication and coordination</a:t>
            </a:r>
            <a:r>
              <a:rPr lang="en-US" sz="2400" dirty="0"/>
              <a:t> between schools and military families</a:t>
            </a:r>
          </a:p>
          <a:p>
            <a:endParaRPr lang="en-US" sz="2400" dirty="0"/>
          </a:p>
        </p:txBody>
      </p:sp>
      <p:sp>
        <p:nvSpPr>
          <p:cNvPr id="4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77334" y="608281"/>
            <a:ext cx="6718506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40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rebuchet MS" panose="020B0603020202020204" pitchFamily="34" charset="0"/>
              </a:rPr>
              <a:t>Key Features of the Military </a:t>
            </a:r>
            <a:br>
              <a:rPr kumimoji="0" lang="en-US" altLang="en-US" sz="40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rebuchet MS" panose="020B0603020202020204" pitchFamily="34" charset="0"/>
              </a:rPr>
            </a:br>
            <a:r>
              <a:rPr kumimoji="0" lang="en-US" altLang="en-US" sz="40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rebuchet MS" panose="020B0603020202020204" pitchFamily="34" charset="0"/>
              </a:rPr>
              <a:t>Star School Program</a:t>
            </a:r>
          </a:p>
        </p:txBody>
      </p:sp>
    </p:spTree>
    <p:extLst>
      <p:ext uri="{BB962C8B-B14F-4D97-AF65-F5344CB8AC3E}">
        <p14:creationId xmlns:p14="http://schemas.microsoft.com/office/powerpoint/2010/main" val="796959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Appoint a </a:t>
            </a:r>
            <a:r>
              <a:rPr lang="en-US" sz="2400" b="1" dirty="0"/>
              <a:t>School Military Point of Contact (SMPOC</a:t>
            </a:r>
            <a:r>
              <a:rPr lang="en-US" sz="2400" b="1" dirty="0" smtClean="0"/>
              <a:t>)</a:t>
            </a:r>
          </a:p>
          <a:p>
            <a:endParaRPr lang="en-US" sz="2400" dirty="0"/>
          </a:p>
          <a:p>
            <a:r>
              <a:rPr lang="en-US" sz="2400" dirty="0"/>
              <a:t>Ensure the SMPOC </a:t>
            </a:r>
            <a:r>
              <a:rPr lang="en-US" sz="2400" b="1" dirty="0"/>
              <a:t>completes MIC3 Compact 101 &amp; 201 </a:t>
            </a:r>
            <a:r>
              <a:rPr lang="en-US" sz="2400" b="1" dirty="0" smtClean="0"/>
              <a:t>training</a:t>
            </a:r>
          </a:p>
          <a:p>
            <a:endParaRPr lang="en-US" sz="2400" dirty="0"/>
          </a:p>
          <a:p>
            <a:r>
              <a:rPr lang="en-US" sz="2400" dirty="0"/>
              <a:t>Implement </a:t>
            </a:r>
            <a:r>
              <a:rPr lang="en-US" sz="2400" b="1" dirty="0"/>
              <a:t>school-wide policies and programs</a:t>
            </a:r>
            <a:r>
              <a:rPr lang="en-US" sz="2400" dirty="0"/>
              <a:t> to support military families</a:t>
            </a:r>
          </a:p>
          <a:p>
            <a:endParaRPr lang="en-US" sz="2400" dirty="0"/>
          </a:p>
        </p:txBody>
      </p:sp>
      <p:sp>
        <p:nvSpPr>
          <p:cNvPr id="4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77334" y="608281"/>
            <a:ext cx="6035691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40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rebuchet MS" panose="020B0603020202020204" pitchFamily="34" charset="0"/>
              </a:rPr>
              <a:t>Requirements for Military</a:t>
            </a:r>
            <a:br>
              <a:rPr kumimoji="0" lang="en-US" altLang="en-US" sz="40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rebuchet MS" panose="020B0603020202020204" pitchFamily="34" charset="0"/>
              </a:rPr>
            </a:br>
            <a:r>
              <a:rPr kumimoji="0" lang="en-US" altLang="en-US" sz="40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rebuchet MS" panose="020B0603020202020204" pitchFamily="34" charset="0"/>
              </a:rPr>
              <a:t> Star School Designation</a:t>
            </a:r>
          </a:p>
        </p:txBody>
      </p:sp>
    </p:spTree>
    <p:extLst>
      <p:ext uri="{BB962C8B-B14F-4D97-AF65-F5344CB8AC3E}">
        <p14:creationId xmlns:p14="http://schemas.microsoft.com/office/powerpoint/2010/main" val="3986845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/>
              <a:t>MIC3 (Military Interstate Children's Compact Commission)</a:t>
            </a:r>
            <a:r>
              <a:rPr lang="en-US" sz="2400" dirty="0"/>
              <a:t> helps ensure smooth school </a:t>
            </a:r>
            <a:r>
              <a:rPr lang="en-US" sz="2400" dirty="0" smtClean="0"/>
              <a:t>transitions</a:t>
            </a:r>
          </a:p>
          <a:p>
            <a:endParaRPr lang="en-US" sz="2400" dirty="0"/>
          </a:p>
          <a:p>
            <a:r>
              <a:rPr lang="en-US" sz="2400" dirty="0"/>
              <a:t>Training covers </a:t>
            </a:r>
            <a:r>
              <a:rPr lang="en-US" sz="2400" b="1" dirty="0"/>
              <a:t>enrollment, placement, graduation requirements, and student </a:t>
            </a:r>
            <a:r>
              <a:rPr lang="en-US" sz="2400" b="1" dirty="0" smtClean="0"/>
              <a:t>support</a:t>
            </a:r>
          </a:p>
          <a:p>
            <a:endParaRPr lang="en-US" sz="2400" dirty="0"/>
          </a:p>
          <a:p>
            <a:r>
              <a:rPr lang="en-US" sz="2400" dirty="0"/>
              <a:t>Schools must submit </a:t>
            </a:r>
            <a:r>
              <a:rPr lang="en-US" sz="2400" b="1" dirty="0"/>
              <a:t>proof of training completion</a:t>
            </a:r>
            <a:r>
              <a:rPr lang="en-US" sz="2400" dirty="0"/>
              <a:t> for Military Star School status</a:t>
            </a:r>
          </a:p>
          <a:p>
            <a:endParaRPr lang="en-US" sz="2400" dirty="0"/>
          </a:p>
        </p:txBody>
      </p:sp>
      <p:sp>
        <p:nvSpPr>
          <p:cNvPr id="4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77334" y="916057"/>
            <a:ext cx="8212569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40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rebuchet MS" panose="020B0603020202020204" pitchFamily="34" charset="0"/>
              </a:rPr>
              <a:t>MIC3 Compact &amp; Training Overview</a:t>
            </a:r>
          </a:p>
        </p:txBody>
      </p:sp>
    </p:spTree>
    <p:extLst>
      <p:ext uri="{BB962C8B-B14F-4D97-AF65-F5344CB8AC3E}">
        <p14:creationId xmlns:p14="http://schemas.microsoft.com/office/powerpoint/2010/main" val="3173203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/>
              <a:t>Schools must submit:</a:t>
            </a:r>
          </a:p>
          <a:p>
            <a:pPr lvl="1"/>
            <a:r>
              <a:rPr lang="en-US" sz="2400" b="1" dirty="0"/>
              <a:t>Completed application</a:t>
            </a:r>
            <a:endParaRPr lang="en-US" sz="2400" dirty="0"/>
          </a:p>
          <a:p>
            <a:pPr lvl="1"/>
            <a:r>
              <a:rPr lang="en-US" sz="2400" b="1" dirty="0"/>
              <a:t>Training certificate</a:t>
            </a:r>
            <a:endParaRPr lang="en-US" sz="2400" dirty="0"/>
          </a:p>
          <a:p>
            <a:pPr lvl="1"/>
            <a:r>
              <a:rPr lang="en-US" sz="2400" b="1" dirty="0"/>
              <a:t>Details on programs supporting military </a:t>
            </a:r>
            <a:r>
              <a:rPr lang="en-US" sz="2400" b="1" dirty="0" smtClean="0"/>
              <a:t>families</a:t>
            </a:r>
          </a:p>
          <a:p>
            <a:pPr lvl="1"/>
            <a:endParaRPr lang="en-US" sz="2400" dirty="0"/>
          </a:p>
          <a:p>
            <a:r>
              <a:rPr lang="en-US" sz="2400" b="1" dirty="0"/>
              <a:t>Submission email:</a:t>
            </a:r>
            <a:r>
              <a:rPr lang="en-US" sz="2400" dirty="0"/>
              <a:t> </a:t>
            </a:r>
            <a:r>
              <a:rPr lang="en-US" sz="2400" dirty="0" smtClean="0">
                <a:hlinkClick r:id="rId2" tooltip="mailto:militarystarschool@mdek12.org"/>
              </a:rPr>
              <a:t>militarystarschool@mdek12.org</a:t>
            </a:r>
            <a:endParaRPr lang="en-US" sz="2400" dirty="0" smtClean="0"/>
          </a:p>
          <a:p>
            <a:endParaRPr lang="en-US" sz="2400" dirty="0"/>
          </a:p>
          <a:p>
            <a:r>
              <a:rPr lang="en-US" sz="2400" b="1" dirty="0"/>
              <a:t>Deadline:</a:t>
            </a:r>
            <a:r>
              <a:rPr lang="en-US" sz="2400" dirty="0"/>
              <a:t> </a:t>
            </a:r>
            <a:r>
              <a:rPr lang="en-US" sz="2400" dirty="0" smtClean="0"/>
              <a:t>JPS Deadline is February 25, 2025</a:t>
            </a:r>
            <a:endParaRPr lang="en-US" sz="2400" dirty="0"/>
          </a:p>
          <a:p>
            <a:endParaRPr lang="en-US" sz="2400" dirty="0"/>
          </a:p>
        </p:txBody>
      </p:sp>
      <p:sp>
        <p:nvSpPr>
          <p:cNvPr id="4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77334" y="916057"/>
            <a:ext cx="7508787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40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rebuchet MS" panose="020B0603020202020204" pitchFamily="34" charset="0"/>
              </a:rPr>
              <a:t>Application Process &amp; Deadlines</a:t>
            </a:r>
          </a:p>
        </p:txBody>
      </p:sp>
    </p:spTree>
    <p:extLst>
      <p:ext uri="{BB962C8B-B14F-4D97-AF65-F5344CB8AC3E}">
        <p14:creationId xmlns:p14="http://schemas.microsoft.com/office/powerpoint/2010/main" val="3807047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/>
              <a:t>Recognition:</a:t>
            </a:r>
            <a:r>
              <a:rPr lang="en-US" sz="2400" dirty="0"/>
              <a:t> Schools receive </a:t>
            </a:r>
            <a:r>
              <a:rPr lang="en-US" sz="2400" b="1" dirty="0"/>
              <a:t>official designation</a:t>
            </a:r>
            <a:r>
              <a:rPr lang="en-US" sz="2400" dirty="0"/>
              <a:t> and visibility for their </a:t>
            </a:r>
            <a:r>
              <a:rPr lang="en-US" sz="2400" dirty="0" smtClean="0"/>
              <a:t>efforts</a:t>
            </a:r>
          </a:p>
          <a:p>
            <a:endParaRPr lang="en-US" sz="2400" dirty="0"/>
          </a:p>
          <a:p>
            <a:r>
              <a:rPr lang="en-US" sz="2400" b="1" dirty="0"/>
              <a:t>Support Networks:</a:t>
            </a:r>
            <a:r>
              <a:rPr lang="en-US" sz="2400" dirty="0"/>
              <a:t> Access to </a:t>
            </a:r>
            <a:r>
              <a:rPr lang="en-US" sz="2400" b="1" dirty="0"/>
              <a:t>state and national military education </a:t>
            </a:r>
            <a:r>
              <a:rPr lang="en-US" sz="2400" b="1" dirty="0" smtClean="0"/>
              <a:t>resources</a:t>
            </a:r>
          </a:p>
          <a:p>
            <a:endParaRPr lang="en-US" sz="2400" dirty="0"/>
          </a:p>
          <a:p>
            <a:r>
              <a:rPr lang="en-US" sz="2400" b="1" dirty="0"/>
              <a:t>Improved Outcomes:</a:t>
            </a:r>
            <a:r>
              <a:rPr lang="en-US" sz="2400" dirty="0"/>
              <a:t> Helps military students thrive academically and socially</a:t>
            </a:r>
          </a:p>
          <a:p>
            <a:endParaRPr lang="en-US" sz="2400" dirty="0"/>
          </a:p>
        </p:txBody>
      </p:sp>
      <p:sp>
        <p:nvSpPr>
          <p:cNvPr id="4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77334" y="916057"/>
            <a:ext cx="7385355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40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rebuchet MS" panose="020B0603020202020204" pitchFamily="34" charset="0"/>
              </a:rPr>
              <a:t>Benefits for Schools &amp; Students</a:t>
            </a:r>
          </a:p>
        </p:txBody>
      </p:sp>
    </p:spTree>
    <p:extLst>
      <p:ext uri="{BB962C8B-B14F-4D97-AF65-F5344CB8AC3E}">
        <p14:creationId xmlns:p14="http://schemas.microsoft.com/office/powerpoint/2010/main" val="1739878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Overview of </a:t>
            </a:r>
            <a:r>
              <a:rPr lang="en-US" sz="2400" b="1" dirty="0"/>
              <a:t>schools that have achieved </a:t>
            </a:r>
            <a:r>
              <a:rPr lang="en-US" sz="2400" b="1" dirty="0" smtClean="0"/>
              <a:t>designation</a:t>
            </a:r>
          </a:p>
          <a:p>
            <a:endParaRPr lang="en-US" sz="2400" dirty="0"/>
          </a:p>
          <a:p>
            <a:r>
              <a:rPr lang="en-US" sz="2400" dirty="0"/>
              <a:t>Testimonials from </a:t>
            </a:r>
            <a:r>
              <a:rPr lang="en-US" sz="2400" b="1" dirty="0"/>
              <a:t>military families and educators</a:t>
            </a:r>
            <a:r>
              <a:rPr lang="en-US" sz="2400" dirty="0"/>
              <a:t> about the </a:t>
            </a:r>
            <a:r>
              <a:rPr lang="en-US" sz="2400" dirty="0" smtClean="0"/>
              <a:t>impact</a:t>
            </a:r>
          </a:p>
          <a:p>
            <a:endParaRPr lang="en-US" sz="2400" dirty="0"/>
          </a:p>
          <a:p>
            <a:r>
              <a:rPr lang="en-US" sz="2400" dirty="0"/>
              <a:t>Encouragement for more schools to </a:t>
            </a:r>
            <a:r>
              <a:rPr lang="en-US" sz="2400" b="1" dirty="0"/>
              <a:t>apply and support military students</a:t>
            </a:r>
            <a:endParaRPr lang="en-US" sz="2400" dirty="0"/>
          </a:p>
          <a:p>
            <a:endParaRPr lang="en-US" sz="2400" dirty="0"/>
          </a:p>
        </p:txBody>
      </p:sp>
      <p:sp>
        <p:nvSpPr>
          <p:cNvPr id="4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77334" y="608281"/>
            <a:ext cx="6202339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40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rebuchet MS" panose="020B0603020202020204" pitchFamily="34" charset="0"/>
              </a:rPr>
              <a:t>Success Stories &amp; Current </a:t>
            </a:r>
            <a:br>
              <a:rPr kumimoji="0" lang="en-US" altLang="en-US" sz="40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rebuchet MS" panose="020B0603020202020204" pitchFamily="34" charset="0"/>
              </a:rPr>
            </a:br>
            <a:r>
              <a:rPr kumimoji="0" lang="en-US" altLang="en-US" sz="40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rebuchet MS" panose="020B0603020202020204" pitchFamily="34" charset="0"/>
              </a:rPr>
              <a:t>Military Star Schools</a:t>
            </a:r>
          </a:p>
        </p:txBody>
      </p:sp>
    </p:spTree>
    <p:extLst>
      <p:ext uri="{BB962C8B-B14F-4D97-AF65-F5344CB8AC3E}">
        <p14:creationId xmlns:p14="http://schemas.microsoft.com/office/powerpoint/2010/main" val="547247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Orange Red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387</TotalTime>
  <Words>409</Words>
  <Application>Microsoft Office PowerPoint</Application>
  <PresentationFormat>Widescreen</PresentationFormat>
  <Paragraphs>64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Trebuchet MS</vt:lpstr>
      <vt:lpstr>Wingdings 3</vt:lpstr>
      <vt:lpstr>Facet</vt:lpstr>
      <vt:lpstr>Military Star School Program</vt:lpstr>
      <vt:lpstr>Background - Executive Order 1561</vt:lpstr>
      <vt:lpstr>Why This Matters</vt:lpstr>
      <vt:lpstr>Key Features of the Military  Star School Program</vt:lpstr>
      <vt:lpstr>Requirements for Military  Star School Designation</vt:lpstr>
      <vt:lpstr>MIC3 Compact &amp; Training Overview</vt:lpstr>
      <vt:lpstr>Application Process &amp; Deadlines</vt:lpstr>
      <vt:lpstr>Benefits for Schools &amp; Students</vt:lpstr>
      <vt:lpstr>Success Stories &amp; Current  Military Star Schools</vt:lpstr>
      <vt:lpstr>Conclusion &amp; Next Steps</vt:lpstr>
    </vt:vector>
  </TitlesOfParts>
  <Company>US Army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Military Star Families</dc:title>
  <dc:creator>Paul McKnight</dc:creator>
  <cp:lastModifiedBy>ccjrotc</cp:lastModifiedBy>
  <cp:revision>12</cp:revision>
  <cp:lastPrinted>2025-02-14T16:26:44Z</cp:lastPrinted>
  <dcterms:created xsi:type="dcterms:W3CDTF">2025-02-10T15:29:29Z</dcterms:created>
  <dcterms:modified xsi:type="dcterms:W3CDTF">2025-02-19T18:41:24Z</dcterms:modified>
</cp:coreProperties>
</file>